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256" r:id="rId2"/>
    <p:sldId id="469" r:id="rId3"/>
    <p:sldId id="389" r:id="rId4"/>
    <p:sldId id="391" r:id="rId5"/>
    <p:sldId id="392" r:id="rId6"/>
    <p:sldId id="388" r:id="rId7"/>
    <p:sldId id="386" r:id="rId8"/>
    <p:sldId id="393" r:id="rId9"/>
    <p:sldId id="394" r:id="rId10"/>
    <p:sldId id="395" r:id="rId11"/>
    <p:sldId id="396" r:id="rId12"/>
    <p:sldId id="397" r:id="rId13"/>
    <p:sldId id="401" r:id="rId14"/>
    <p:sldId id="402" r:id="rId15"/>
    <p:sldId id="404" r:id="rId16"/>
    <p:sldId id="403" r:id="rId17"/>
    <p:sldId id="470" r:id="rId18"/>
    <p:sldId id="566" r:id="rId19"/>
    <p:sldId id="567" r:id="rId20"/>
    <p:sldId id="568" r:id="rId21"/>
    <p:sldId id="299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259" r:id="rId35"/>
    <p:sldId id="262" r:id="rId36"/>
    <p:sldId id="260" r:id="rId37"/>
    <p:sldId id="263" r:id="rId38"/>
    <p:sldId id="264" r:id="rId39"/>
    <p:sldId id="281" r:id="rId40"/>
    <p:sldId id="341" r:id="rId41"/>
    <p:sldId id="265" r:id="rId42"/>
    <p:sldId id="283" r:id="rId43"/>
    <p:sldId id="266" r:id="rId44"/>
    <p:sldId id="272" r:id="rId45"/>
    <p:sldId id="454" r:id="rId46"/>
    <p:sldId id="533" r:id="rId47"/>
    <p:sldId id="535" r:id="rId48"/>
    <p:sldId id="536" r:id="rId49"/>
    <p:sldId id="356" r:id="rId50"/>
    <p:sldId id="537" r:id="rId51"/>
    <p:sldId id="538" r:id="rId52"/>
    <p:sldId id="551" r:id="rId53"/>
    <p:sldId id="359" r:id="rId54"/>
    <p:sldId id="499" r:id="rId55"/>
    <p:sldId id="302" r:id="rId56"/>
    <p:sldId id="493" r:id="rId57"/>
    <p:sldId id="498" r:id="rId58"/>
    <p:sldId id="495" r:id="rId59"/>
    <p:sldId id="496" r:id="rId60"/>
    <p:sldId id="497" r:id="rId61"/>
    <p:sldId id="355" r:id="rId62"/>
    <p:sldId id="557" r:id="rId63"/>
    <p:sldId id="559" r:id="rId64"/>
    <p:sldId id="561" r:id="rId65"/>
    <p:sldId id="562" r:id="rId66"/>
    <p:sldId id="560" r:id="rId67"/>
    <p:sldId id="275" r:id="rId68"/>
    <p:sldId id="277" r:id="rId69"/>
    <p:sldId id="320" r:id="rId70"/>
    <p:sldId id="339" r:id="rId71"/>
    <p:sldId id="338" r:id="rId72"/>
    <p:sldId id="553" r:id="rId73"/>
    <p:sldId id="330" r:id="rId74"/>
    <p:sldId id="371" r:id="rId75"/>
    <p:sldId id="313" r:id="rId76"/>
    <p:sldId id="366" r:id="rId77"/>
    <p:sldId id="311" r:id="rId78"/>
    <p:sldId id="368" r:id="rId79"/>
    <p:sldId id="334" r:id="rId80"/>
    <p:sldId id="336" r:id="rId81"/>
    <p:sldId id="331" r:id="rId82"/>
    <p:sldId id="312" r:id="rId83"/>
    <p:sldId id="337" r:id="rId84"/>
    <p:sldId id="558" r:id="rId85"/>
    <p:sldId id="534" r:id="rId86"/>
    <p:sldId id="540" r:id="rId87"/>
    <p:sldId id="543" r:id="rId88"/>
    <p:sldId id="541" r:id="rId89"/>
    <p:sldId id="542" r:id="rId90"/>
    <p:sldId id="546" r:id="rId91"/>
    <p:sldId id="545" r:id="rId92"/>
    <p:sldId id="575" r:id="rId93"/>
    <p:sldId id="518" r:id="rId94"/>
    <p:sldId id="572" r:id="rId95"/>
    <p:sldId id="573" r:id="rId96"/>
    <p:sldId id="574" r:id="rId97"/>
    <p:sldId id="278" r:id="rId98"/>
    <p:sldId id="285" r:id="rId99"/>
    <p:sldId id="284" r:id="rId100"/>
    <p:sldId id="273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469"/>
            <p14:sldId id="389"/>
            <p14:sldId id="391"/>
            <p14:sldId id="392"/>
            <p14:sldId id="388"/>
            <p14:sldId id="386"/>
            <p14:sldId id="393"/>
            <p14:sldId id="394"/>
            <p14:sldId id="395"/>
            <p14:sldId id="396"/>
            <p14:sldId id="397"/>
            <p14:sldId id="401"/>
            <p14:sldId id="402"/>
            <p14:sldId id="404"/>
            <p14:sldId id="403"/>
            <p14:sldId id="470"/>
            <p14:sldId id="566"/>
            <p14:sldId id="567"/>
            <p14:sldId id="568"/>
            <p14:sldId id="299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259"/>
            <p14:sldId id="262"/>
            <p14:sldId id="260"/>
            <p14:sldId id="263"/>
            <p14:sldId id="264"/>
            <p14:sldId id="281"/>
            <p14:sldId id="341"/>
            <p14:sldId id="265"/>
            <p14:sldId id="283"/>
            <p14:sldId id="266"/>
            <p14:sldId id="272"/>
            <p14:sldId id="454"/>
            <p14:sldId id="533"/>
            <p14:sldId id="535"/>
            <p14:sldId id="536"/>
            <p14:sldId id="356"/>
            <p14:sldId id="537"/>
            <p14:sldId id="538"/>
            <p14:sldId id="551"/>
            <p14:sldId id="359"/>
            <p14:sldId id="499"/>
            <p14:sldId id="302"/>
            <p14:sldId id="493"/>
            <p14:sldId id="498"/>
            <p14:sldId id="495"/>
            <p14:sldId id="496"/>
            <p14:sldId id="497"/>
            <p14:sldId id="355"/>
            <p14:sldId id="557"/>
            <p14:sldId id="559"/>
            <p14:sldId id="561"/>
            <p14:sldId id="562"/>
            <p14:sldId id="560"/>
            <p14:sldId id="275"/>
            <p14:sldId id="277"/>
            <p14:sldId id="320"/>
            <p14:sldId id="339"/>
            <p14:sldId id="338"/>
            <p14:sldId id="553"/>
            <p14:sldId id="330"/>
            <p14:sldId id="371"/>
            <p14:sldId id="313"/>
            <p14:sldId id="366"/>
            <p14:sldId id="311"/>
            <p14:sldId id="368"/>
            <p14:sldId id="334"/>
            <p14:sldId id="336"/>
            <p14:sldId id="331"/>
            <p14:sldId id="312"/>
            <p14:sldId id="337"/>
            <p14:sldId id="558"/>
            <p14:sldId id="534"/>
            <p14:sldId id="540"/>
            <p14:sldId id="543"/>
            <p14:sldId id="541"/>
            <p14:sldId id="542"/>
            <p14:sldId id="546"/>
            <p14:sldId id="545"/>
            <p14:sldId id="575"/>
            <p14:sldId id="518"/>
            <p14:sldId id="572"/>
            <p14:sldId id="573"/>
            <p14:sldId id="574"/>
            <p14:sldId id="278"/>
            <p14:sldId id="285"/>
            <p14:sldId id="284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42498-C67E-474B-9BBB-47D6D88F5289}" v="11" dt="2023-07-11T18:04:31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/>
    <p:restoredTop sz="94286"/>
  </p:normalViewPr>
  <p:slideViewPr>
    <p:cSldViewPr snapToGrid="0" snapToObjects="1">
      <p:cViewPr varScale="1">
        <p:scale>
          <a:sx n="120" d="100"/>
          <a:sy n="120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3E242498-C67E-474B-9BBB-47D6D88F5289}"/>
    <pc:docChg chg="custSel addSld delSld modSld modSection">
      <pc:chgData name="Mueller, Nicola F" userId="09927a30-f52b-4007-a02a-c051782fbddc" providerId="ADAL" clId="{3E242498-C67E-474B-9BBB-47D6D88F5289}" dt="2023-07-11T18:04:31.264" v="18"/>
      <pc:docMkLst>
        <pc:docMk/>
      </pc:docMkLst>
      <pc:sldChg chg="addSp delSp modSp mod">
        <pc:chgData name="Mueller, Nicola F" userId="09927a30-f52b-4007-a02a-c051782fbddc" providerId="ADAL" clId="{3E242498-C67E-474B-9BBB-47D6D88F5289}" dt="2023-07-11T17:59:36.139" v="1"/>
        <pc:sldMkLst>
          <pc:docMk/>
          <pc:sldMk cId="3065312308" sldId="256"/>
        </pc:sldMkLst>
        <pc:picChg chg="add mod">
          <ac:chgData name="Mueller, Nicola F" userId="09927a30-f52b-4007-a02a-c051782fbddc" providerId="ADAL" clId="{3E242498-C67E-474B-9BBB-47D6D88F5289}" dt="2023-07-11T17:59:36.139" v="1"/>
          <ac:picMkLst>
            <pc:docMk/>
            <pc:sldMk cId="3065312308" sldId="256"/>
            <ac:picMk id="5" creationId="{18485A8D-202F-B6E0-1A88-0291D63C8030}"/>
          </ac:picMkLst>
        </pc:picChg>
        <pc:picChg chg="del">
          <ac:chgData name="Mueller, Nicola F" userId="09927a30-f52b-4007-a02a-c051782fbddc" providerId="ADAL" clId="{3E242498-C67E-474B-9BBB-47D6D88F5289}" dt="2023-07-11T17:59:35.966" v="0" actId="478"/>
          <ac:picMkLst>
            <pc:docMk/>
            <pc:sldMk cId="3065312308" sldId="256"/>
            <ac:picMk id="9" creationId="{1AFF4F71-3A7E-30BA-5392-2B612B9DEE51}"/>
          </ac:picMkLst>
        </pc:picChg>
      </pc:sldChg>
      <pc:sldChg chg="del">
        <pc:chgData name="Mueller, Nicola F" userId="09927a30-f52b-4007-a02a-c051782fbddc" providerId="ADAL" clId="{3E242498-C67E-474B-9BBB-47D6D88F5289}" dt="2023-07-11T18:00:41.386" v="2" actId="2696"/>
        <pc:sldMkLst>
          <pc:docMk/>
          <pc:sldMk cId="1422572884" sldId="257"/>
        </pc:sldMkLst>
      </pc:sldChg>
      <pc:sldChg chg="del">
        <pc:chgData name="Mueller, Nicola F" userId="09927a30-f52b-4007-a02a-c051782fbddc" providerId="ADAL" clId="{3E242498-C67E-474B-9BBB-47D6D88F5289}" dt="2023-07-11T18:00:41.386" v="2" actId="2696"/>
        <pc:sldMkLst>
          <pc:docMk/>
          <pc:sldMk cId="2512043751" sldId="258"/>
        </pc:sldMkLst>
      </pc:sldChg>
      <pc:sldChg chg="add del">
        <pc:chgData name="Mueller, Nicola F" userId="09927a30-f52b-4007-a02a-c051782fbddc" providerId="ADAL" clId="{3E242498-C67E-474B-9BBB-47D6D88F5289}" dt="2023-07-11T18:04:28.583" v="17"/>
        <pc:sldMkLst>
          <pc:docMk/>
          <pc:sldMk cId="252387937" sldId="273"/>
        </pc:sldMkLst>
      </pc:sldChg>
      <pc:sldChg chg="add">
        <pc:chgData name="Mueller, Nicola F" userId="09927a30-f52b-4007-a02a-c051782fbddc" providerId="ADAL" clId="{3E242498-C67E-474B-9BBB-47D6D88F5289}" dt="2023-07-11T18:04:31.264" v="18"/>
        <pc:sldMkLst>
          <pc:docMk/>
          <pc:sldMk cId="738190163" sldId="273"/>
        </pc:sldMkLst>
      </pc:sldChg>
      <pc:sldChg chg="del">
        <pc:chgData name="Mueller, Nicola F" userId="09927a30-f52b-4007-a02a-c051782fbddc" providerId="ADAL" clId="{3E242498-C67E-474B-9BBB-47D6D88F5289}" dt="2023-07-11T18:04:23.149" v="15" actId="2696"/>
        <pc:sldMkLst>
          <pc:docMk/>
          <pc:sldMk cId="4241704653" sldId="273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4252562579" sldId="282"/>
        </pc:sldMkLst>
      </pc:sldChg>
      <pc:sldChg chg="del">
        <pc:chgData name="Mueller, Nicola F" userId="09927a30-f52b-4007-a02a-c051782fbddc" providerId="ADAL" clId="{3E242498-C67E-474B-9BBB-47D6D88F5289}" dt="2023-07-11T18:04:23.149" v="15" actId="2696"/>
        <pc:sldMkLst>
          <pc:docMk/>
          <pc:sldMk cId="13445177" sldId="284"/>
        </pc:sldMkLst>
      </pc:sldChg>
      <pc:sldChg chg="add">
        <pc:chgData name="Mueller, Nicola F" userId="09927a30-f52b-4007-a02a-c051782fbddc" providerId="ADAL" clId="{3E242498-C67E-474B-9BBB-47D6D88F5289}" dt="2023-07-11T18:04:31.264" v="18"/>
        <pc:sldMkLst>
          <pc:docMk/>
          <pc:sldMk cId="1028391393" sldId="284"/>
        </pc:sldMkLst>
      </pc:sldChg>
      <pc:sldChg chg="add del">
        <pc:chgData name="Mueller, Nicola F" userId="09927a30-f52b-4007-a02a-c051782fbddc" providerId="ADAL" clId="{3E242498-C67E-474B-9BBB-47D6D88F5289}" dt="2023-07-11T18:04:28.583" v="17"/>
        <pc:sldMkLst>
          <pc:docMk/>
          <pc:sldMk cId="3920333405" sldId="284"/>
        </pc:sldMkLst>
      </pc:sldChg>
      <pc:sldChg chg="del">
        <pc:chgData name="Mueller, Nicola F" userId="09927a30-f52b-4007-a02a-c051782fbddc" providerId="ADAL" clId="{3E242498-C67E-474B-9BBB-47D6D88F5289}" dt="2023-07-11T18:04:20.161" v="14" actId="2696"/>
        <pc:sldMkLst>
          <pc:docMk/>
          <pc:sldMk cId="1567287812" sldId="286"/>
        </pc:sldMkLst>
      </pc:sldChg>
      <pc:sldChg chg="del">
        <pc:chgData name="Mueller, Nicola F" userId="09927a30-f52b-4007-a02a-c051782fbddc" providerId="ADAL" clId="{3E242498-C67E-474B-9BBB-47D6D88F5289}" dt="2023-07-11T18:04:20.161" v="14" actId="2696"/>
        <pc:sldMkLst>
          <pc:docMk/>
          <pc:sldMk cId="705232743" sldId="28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080922646" sldId="299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855469671" sldId="302"/>
        </pc:sldMkLst>
      </pc:sldChg>
      <pc:sldChg chg="del">
        <pc:chgData name="Mueller, Nicola F" userId="09927a30-f52b-4007-a02a-c051782fbddc" providerId="ADAL" clId="{3E242498-C67E-474B-9BBB-47D6D88F5289}" dt="2023-07-11T18:03:37.555" v="13" actId="2696"/>
        <pc:sldMkLst>
          <pc:docMk/>
          <pc:sldMk cId="2595248672" sldId="310"/>
        </pc:sldMkLst>
      </pc:sldChg>
      <pc:sldChg chg="del">
        <pc:chgData name="Mueller, Nicola F" userId="09927a30-f52b-4007-a02a-c051782fbddc" providerId="ADAL" clId="{3E242498-C67E-474B-9BBB-47D6D88F5289}" dt="2023-07-11T18:02:22.709" v="9" actId="2696"/>
        <pc:sldMkLst>
          <pc:docMk/>
          <pc:sldMk cId="3269297848" sldId="354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2045706085" sldId="355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823827830" sldId="356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928786319" sldId="359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2551257563" sldId="360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4134612875" sldId="363"/>
        </pc:sldMkLst>
      </pc:sldChg>
      <pc:sldChg chg="del">
        <pc:chgData name="Mueller, Nicola F" userId="09927a30-f52b-4007-a02a-c051782fbddc" providerId="ADAL" clId="{3E242498-C67E-474B-9BBB-47D6D88F5289}" dt="2023-07-11T18:02:13.407" v="7" actId="2696"/>
        <pc:sldMkLst>
          <pc:docMk/>
          <pc:sldMk cId="900086531" sldId="370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578011117" sldId="37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815850923" sldId="38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07378485" sldId="388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58079691" sldId="38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879901805" sldId="39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93500138" sldId="39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022670447" sldId="39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09084787" sldId="39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54060189" sldId="395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487706877" sldId="39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74084449" sldId="39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8284011" sldId="40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9026145" sldId="40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990321748" sldId="40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473006765" sldId="40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512727795" sldId="42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06969669" sldId="42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794535641" sldId="428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009893274" sldId="42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301788903" sldId="430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276550809" sldId="43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94414204" sldId="43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922628890" sldId="43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272706986" sldId="43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032545028" sldId="435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239260502" sldId="43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725284508" sldId="43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421250912" sldId="45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269009058" sldId="46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797837630" sldId="470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285351553" sldId="493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694377704" sldId="495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073174314" sldId="496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369899183" sldId="49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516486694" sldId="498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927193074" sldId="499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20086761" sldId="518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063388196" sldId="533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829203798" sldId="534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595719029" sldId="535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45624668" sldId="536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314018073" sldId="53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348064383" sldId="538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3653671221" sldId="540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2623337466" sldId="541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2371736615" sldId="542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955078795" sldId="543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222490396" sldId="545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3066157671" sldId="546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610750899" sldId="551"/>
        </pc:sldMkLst>
      </pc:sldChg>
      <pc:sldChg chg="add">
        <pc:chgData name="Mueller, Nicola F" userId="09927a30-f52b-4007-a02a-c051782fbddc" providerId="ADAL" clId="{3E242498-C67E-474B-9BBB-47D6D88F5289}" dt="2023-07-11T18:03:35.877" v="12"/>
        <pc:sldMkLst>
          <pc:docMk/>
          <pc:sldMk cId="2939723958" sldId="553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4277727718" sldId="557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601073783" sldId="558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565432727" sldId="559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3478113485" sldId="560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3708342473" sldId="561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10664153" sldId="56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16001953" sldId="56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996221492" sldId="56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72005236" sldId="568"/>
        </pc:sldMkLst>
      </pc:sldChg>
      <pc:sldChg chg="add del">
        <pc:chgData name="Mueller, Nicola F" userId="09927a30-f52b-4007-a02a-c051782fbddc" providerId="ADAL" clId="{3E242498-C67E-474B-9BBB-47D6D88F5289}" dt="2023-07-11T18:01:59.314" v="5"/>
        <pc:sldMkLst>
          <pc:docMk/>
          <pc:sldMk cId="3799991204" sldId="569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1783527640" sldId="572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1678380022" sldId="573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1241092844" sldId="574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1050009596" sldId="5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able to infer reassortment networks, we have to be able to characterize the posterior distribution of reassortment networks,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02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14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5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12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5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Genome of influenza is build up by several spatially separated segments.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segment code for one or more Proteins.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Proteins have different functions, HA NA antigens, cell binding.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7C0EF-FDDD-4942-9428-1A85DC38EC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1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processes that can mix genetic material from different parental lineages is called reassortment.</a:t>
            </a:r>
          </a:p>
          <a:p>
            <a:r>
              <a:rPr lang="en-US" dirty="0"/>
              <a:t>The genome of influenza viruses is organized in separate segments</a:t>
            </a:r>
          </a:p>
          <a:p>
            <a:r>
              <a:rPr lang="en-US" dirty="0"/>
              <a:t>Upon co-infection of a cell, the cell starts producing new influenza viruses. </a:t>
            </a:r>
          </a:p>
          <a:p>
            <a:r>
              <a:rPr lang="en-US" dirty="0"/>
              <a:t>But the genomic segments of these viruses can originate from either parental lineage, allowing for new combinations of segments to emerge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8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Between different subtypes, this process can play an important role in generating novel influenza variants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2009 influenza A/H1N1 pandemic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PB1 from human H3N2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HA, NP and NS from swine viruses descended from p1918 like H1N1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Reassortment allows viruses to make big jumps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7C0EF-FDDD-4942-9428-1A85DC38EC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5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6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3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54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2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we infer actual networks, we can also check to see if there are particular parts of these networks where reassortment rates are elevated.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for most human influenza viruses, there is evidence that reassortment events occur more often on lineages that are more likely to persist for a long time, suggesting a fitness benefit to reassortment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4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8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2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05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again need three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sampling events, that is pathogens being isolated and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coalescent events that denote when two pathogens last shared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we need to allow for recombination events where one one side of a recombination breakpoint, the genome codes for one evolutionary history and on the other side for another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this simple coalescent with recombination model, alongside a quite complex Bayesian inference framework, allows us to infer recombination networks of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5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96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then use the coalescent with recombination to infer the evolutionary history of SARS-like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vertical line and green dot denotes a different recombination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can see here is that recombination plays an crucial role in shaping the evolution of SARS-like viruses.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what way exactly is unclear, but there are definitely a lot of those recombination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this approach to study which are the closest relatives or SARS-CoV-2 that were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RaTG13 in pink is the closest relative to SARS-CoV-2 in terms of sequence identity, RmYN02 in orange shares the most recent common ancestor with SARS-CoV-2.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recombination shapes the evolution of these viruses in the animal reservoir, we can next check whether this is the case in other host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2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3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3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3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do so, we reconstructed the recombination networks of 4 other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Mers</a:t>
            </a:r>
            <a:r>
              <a:rPr lang="en-US" dirty="0"/>
              <a:t>, where the main host are camel with occasional spill over into humans and 3 seasonal human </a:t>
            </a:r>
            <a:r>
              <a:rPr lang="en-US" dirty="0" err="1"/>
              <a:t>covoronaviruses</a:t>
            </a:r>
            <a:r>
              <a:rPr lang="en-US" dirty="0"/>
              <a:t>, 229e, oc42 and nl63.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recombination shapes the evolutionary history of these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if we look at these rates of recombination, we find that they are quite comparable to reassortment rates in influenza viruses.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8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principle of tree priors is the following. Here, I show three different trees that were simulated under different models. On the left-hand side, I had a constant number of infected individuals over time. In the middle, I show a tree where the number of infected individuals was growing exponentially over time, and on the right-hand side where there was population structure, for example, caused by an infectious disease being spread between different locations.</a:t>
            </a:r>
          </a:p>
          <a:p>
            <a:endParaRPr lang="en-US" dirty="0"/>
          </a:p>
          <a:p>
            <a:r>
              <a:rPr lang="en-US" dirty="0"/>
              <a:t>What you can see is the branching patterns look very different between the different scenarios. For example, in the middle, we have a lot more branching or coalescent events in the past </a:t>
            </a:r>
          </a:p>
          <a:p>
            <a:r>
              <a:rPr lang="en-US" dirty="0"/>
              <a:t>Tree priors allow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5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093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970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97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5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45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31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4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714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039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30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70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540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21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1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987-4A2A-114B-9D2C-68D4824115D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36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Phylodynamics </a:t>
            </a:r>
            <a:r>
              <a:rPr lang="en-US"/>
              <a:t>for recombining </a:t>
            </a:r>
            <a:r>
              <a:rPr lang="en-US" dirty="0"/>
              <a:t>pathogens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Inferring phylogenetic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Felix Müller, PhD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5" name="Picture 4" descr="A picture containing text, font, logo, circle&#10;&#10;Description automatically generated">
            <a:extLst>
              <a:ext uri="{FF2B5EF4-FFF2-40B4-BE49-F238E27FC236}">
                <a16:creationId xmlns:a16="http://schemas.microsoft.com/office/drawing/2014/main" id="{18485A8D-202F-B6E0-1A88-0291D63C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53" y="4848685"/>
            <a:ext cx="2028093" cy="20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6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04A493C-F82D-BB03-2217-A285EFB1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26BF6-1F31-003B-44A2-42CB0DCB5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60F5A-775D-1901-5927-CF494FFF9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972FC-1A12-1AC4-BAD3-FAFA14E66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09489D-557A-DBF2-2FC2-E0F6F308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Our data: We know who was infected with which pathogen and sequence and when they were sampled</a:t>
            </a:r>
          </a:p>
        </p:txBody>
      </p:sp>
    </p:spTree>
    <p:extLst>
      <p:ext uri="{BB962C8B-B14F-4D97-AF65-F5344CB8AC3E}">
        <p14:creationId xmlns:p14="http://schemas.microsoft.com/office/powerpoint/2010/main" val="247300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122128-2A1A-B27B-BAFD-B8AE3C02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7" b="38068"/>
          <a:stretch/>
        </p:blipFill>
        <p:spPr>
          <a:xfrm>
            <a:off x="501316" y="2100890"/>
            <a:ext cx="7041437" cy="42036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E11159A-A2D5-3503-5C5A-1F22811B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Phylogenetics allows us to infer the shared ancestral history of the different pathogens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F95496-E45E-C562-58C9-A99215DD442F}"/>
              </a:ext>
            </a:extLst>
          </p:cNvPr>
          <p:cNvCxnSpPr/>
          <p:nvPr/>
        </p:nvCxnSpPr>
        <p:spPr>
          <a:xfrm flipH="1">
            <a:off x="7026442" y="3914274"/>
            <a:ext cx="1138990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5E600B-0A37-0216-BCE8-F6A6B8918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2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46F6F318-58C1-133F-2747-A1CBD47A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B9FA3A-AD80-1042-B2CC-84F9E10B2C3F}"/>
              </a:ext>
            </a:extLst>
          </p:cNvPr>
          <p:cNvSpPr/>
          <p:nvPr/>
        </p:nvSpPr>
        <p:spPr>
          <a:xfrm>
            <a:off x="3874813" y="4709815"/>
            <a:ext cx="80849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FF35A-2DB5-D771-142D-AF43928D1023}"/>
              </a:ext>
            </a:extLst>
          </p:cNvPr>
          <p:cNvSpPr/>
          <p:nvPr/>
        </p:nvSpPr>
        <p:spPr>
          <a:xfrm>
            <a:off x="943429" y="2899745"/>
            <a:ext cx="9187542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01C40-7F6F-325E-BB11-CEBC9DD9B9FA}"/>
              </a:ext>
            </a:extLst>
          </p:cNvPr>
          <p:cNvSpPr/>
          <p:nvPr/>
        </p:nvSpPr>
        <p:spPr>
          <a:xfrm>
            <a:off x="4368299" y="4136730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064BF-C83C-2AE5-35F4-864AFF41130F}"/>
              </a:ext>
            </a:extLst>
          </p:cNvPr>
          <p:cNvSpPr/>
          <p:nvPr/>
        </p:nvSpPr>
        <p:spPr>
          <a:xfrm>
            <a:off x="9365974" y="4110601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EBD51-E98E-37AE-287E-CFC5004AD517}"/>
              </a:ext>
            </a:extLst>
          </p:cNvPr>
          <p:cNvSpPr/>
          <p:nvPr/>
        </p:nvSpPr>
        <p:spPr>
          <a:xfrm>
            <a:off x="6458685" y="5230479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Exploring the posterior probability distribution using Markov chain Monte Carlo (MCMC)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550218-71C7-0C43-BE19-560025265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49" y="1892394"/>
            <a:ext cx="8294302" cy="4012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532C6-366A-AA44-836C-216CAA8FA428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Slide from Paul Lewis</a:t>
            </a:r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22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2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3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9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8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06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04A493C-F82D-BB03-2217-A285EFB1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6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D0AB172-E122-B4FB-9228-E0C903552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only part of pathogen genomes reduces time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8669438" y="6492875"/>
            <a:ext cx="352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Eco. Evo.</a:t>
            </a:r>
          </a:p>
        </p:txBody>
      </p:sp>
      <p:pic>
        <p:nvPicPr>
          <p:cNvPr id="2050" name="Picture 2" descr="figure6">
            <a:extLst>
              <a:ext uri="{FF2B5EF4-FFF2-40B4-BE49-F238E27FC236}">
                <a16:creationId xmlns:a16="http://schemas.microsoft.com/office/drawing/2014/main" id="{E9A59CB7-8CA4-744A-9E61-56075825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1" y="1944546"/>
            <a:ext cx="6279256" cy="48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perform inference of phylogenetic networks, we have to introduce a new inference approach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1F1540-2622-2A48-B4E3-81F6CC4F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2" y="2408608"/>
            <a:ext cx="10490071" cy="87678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2" y="4876833"/>
            <a:ext cx="10490071" cy="876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CE87F-3C98-A44E-B133-397081CAE412}"/>
              </a:ext>
            </a:extLst>
          </p:cNvPr>
          <p:cNvCxnSpPr>
            <a:cxnSpLocks/>
          </p:cNvCxnSpPr>
          <p:nvPr/>
        </p:nvCxnSpPr>
        <p:spPr>
          <a:xfrm>
            <a:off x="6201878" y="4081113"/>
            <a:ext cx="70906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7205878A-077E-BA4A-87B7-94D1B417D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273" b="53893"/>
          <a:stretch/>
        </p:blipFill>
        <p:spPr>
          <a:xfrm>
            <a:off x="5275307" y="3624123"/>
            <a:ext cx="500511" cy="91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D0546-94EE-094C-8E23-A227DA09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7336999" y="3624121"/>
            <a:ext cx="565817" cy="9139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15DFE4-854C-5B44-BCB1-7FABE50A74B0}"/>
              </a:ext>
            </a:extLst>
          </p:cNvPr>
          <p:cNvSpPr/>
          <p:nvPr/>
        </p:nvSpPr>
        <p:spPr>
          <a:xfrm>
            <a:off x="4254365" y="4803006"/>
            <a:ext cx="2367815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DEEA75-E1CC-544B-977C-53452E0B023A}"/>
              </a:ext>
            </a:extLst>
          </p:cNvPr>
          <p:cNvSpPr/>
          <p:nvPr/>
        </p:nvSpPr>
        <p:spPr>
          <a:xfrm>
            <a:off x="6622181" y="4803006"/>
            <a:ext cx="1501542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50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8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likelihood</a:t>
            </a:r>
            <a:r>
              <a:rPr lang="en-US" sz="2400" dirty="0"/>
              <a:t>			      can be expressed as a product of tree likelihoods on the different nucleotide positions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4547624" y="3226111"/>
            <a:ext cx="2281187" cy="397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1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likelihood</a:t>
            </a:r>
            <a:r>
              <a:rPr lang="en-US" sz="2400" dirty="0"/>
              <a:t>			      can be expressed as a product of tree likelihoods on the different nucleotide positions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prior </a:t>
            </a:r>
            <a:r>
              <a:rPr lang="en-US" sz="2400" dirty="0"/>
              <a:t>	         requires a network generating model, such as a coalescent process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4547624" y="3226111"/>
            <a:ext cx="2281187" cy="397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7D285-331D-F54F-8581-F5DD0BC44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3816104" y="4476454"/>
            <a:ext cx="1463040" cy="419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To explore		 	     of phylogenetic networks, we need to “operate” on the networks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B2FA59-FA9A-654E-9902-0716061F1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9585"/>
            <a:ext cx="10515600" cy="258341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8C86CD-C619-6755-4117-AA2F6957646E}"/>
              </a:ext>
            </a:extLst>
          </p:cNvPr>
          <p:cNvSpPr txBox="1"/>
          <p:nvPr/>
        </p:nvSpPr>
        <p:spPr>
          <a:xfrm>
            <a:off x="6539948" y="5903893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U. Stolz, G.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Dudas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T. Stadler &amp; T. G. Vaughan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Bayesian inference of reassortment networks reveals fitness benefits of reassortment in human influenza viruses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Proceedings of the National Academy of Sciences, 2020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494E7-A870-D0A0-8FF2-3B85E5516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3241165" y="365125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 	    can be expressed as the product of tree likelihoods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609169A-4258-DD6B-4D0D-28769D375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probability of observing each position in this alignment only requires knowing the tree at this position.</a:t>
                </a:r>
              </a:p>
              <a:p>
                <a:endParaRPr lang="en-US" dirty="0"/>
              </a:p>
              <a:p>
                <a:r>
                  <a:rPr lang="en-US" dirty="0"/>
                  <a:t>Therefore				=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𝑠𝑖𝑡𝑒𝑠</m:t>
                        </m:r>
                      </m:sup>
                      <m:e/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609169A-4258-DD6B-4D0D-28769D375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8CD1BCA-E732-D29B-01D9-C8168433B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838200" y="630422"/>
            <a:ext cx="2281187" cy="397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441BF-A6A2-3B72-496F-9094C505B3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2868993" y="3290714"/>
            <a:ext cx="2281187" cy="397484"/>
          </a:xfrm>
          <a:prstGeom prst="rect">
            <a:avLst/>
          </a:prstGeom>
        </p:spPr>
      </p:pic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F446705-B174-344B-5CA8-EBFD5D9DF0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9" t="-922" r="44565" b="55588"/>
          <a:stretch/>
        </p:blipFill>
        <p:spPr>
          <a:xfrm>
            <a:off x="7041820" y="3306444"/>
            <a:ext cx="2281187" cy="3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18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64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2B13C-7406-6582-EE53-481902C8E022}"/>
              </a:ext>
            </a:extLst>
          </p:cNvPr>
          <p:cNvSpPr/>
          <p:nvPr/>
        </p:nvSpPr>
        <p:spPr>
          <a:xfrm>
            <a:off x="4041913" y="1690687"/>
            <a:ext cx="7311887" cy="4429375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8655A-5DD4-515B-F697-F1348BFCF415}"/>
              </a:ext>
            </a:extLst>
          </p:cNvPr>
          <p:cNvSpPr/>
          <p:nvPr/>
        </p:nvSpPr>
        <p:spPr>
          <a:xfrm>
            <a:off x="7215364" y="6176963"/>
            <a:ext cx="4886262" cy="681037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5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4196-37C6-3F4A-80E1-E45A23A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genome of Influenza in organized in several separated segments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F2A386-A474-1E45-8BB3-03CD966C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15" y="1670297"/>
            <a:ext cx="627657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380E1-234D-724A-BB5B-A48FA95B62B3}"/>
              </a:ext>
            </a:extLst>
          </p:cNvPr>
          <p:cNvSpPr/>
          <p:nvPr/>
        </p:nvSpPr>
        <p:spPr>
          <a:xfrm>
            <a:off x="7684347" y="6211669"/>
            <a:ext cx="450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Mackay, I. M.. Influenza virus. (2018). doi:10.6084/m9.figshare.6817112.v1</a:t>
            </a:r>
          </a:p>
        </p:txBody>
      </p:sp>
    </p:spTree>
    <p:extLst>
      <p:ext uri="{BB962C8B-B14F-4D97-AF65-F5344CB8AC3E}">
        <p14:creationId xmlns:p14="http://schemas.microsoft.com/office/powerpoint/2010/main" val="3928786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Reassortment leads to a reshuffling of segments from different ancestral lineages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02365-CB61-DC60-A1BB-40C496FDFF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4748462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72D5C6-88F3-7771-34F2-957400D7ECD6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27193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DF98-75A7-CA46-8A41-97AF9E72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Reassortment between subtypes can create progenitors with segments that originate from different parents</a:t>
            </a:r>
          </a:p>
        </p:txBody>
      </p:sp>
      <p:pic>
        <p:nvPicPr>
          <p:cNvPr id="5" name="Picture 159" descr="nature08182-f1">
            <a:extLst>
              <a:ext uri="{FF2B5EF4-FFF2-40B4-BE49-F238E27FC236}">
                <a16:creationId xmlns:a16="http://schemas.microsoft.com/office/drawing/2014/main" id="{C9C8F881-234E-0E48-A7A3-A8CD66F38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80" y="1806262"/>
            <a:ext cx="6111240" cy="419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91E93-29F2-C513-3BF9-F3202FA5F695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Smith, G.,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Vijaykrishna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Bahl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J. et al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Origins and evolutionary genomics of the 2009 swine-origin H1N1 influenza A epidemic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Nature, 2009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855469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46">
            <a:extLst>
              <a:ext uri="{FF2B5EF4-FFF2-40B4-BE49-F238E27FC236}">
                <a16:creationId xmlns:a16="http://schemas.microsoft.com/office/drawing/2014/main" id="{76457985-460E-7520-5DF0-8972E168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Three samples of a hypothetical influenza virus with three segments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BAC7B4-F339-60FA-257C-67B60B30FE54}"/>
              </a:ext>
            </a:extLst>
          </p:cNvPr>
          <p:cNvSpPr/>
          <p:nvPr/>
        </p:nvSpPr>
        <p:spPr>
          <a:xfrm>
            <a:off x="1948070" y="1690688"/>
            <a:ext cx="3756991" cy="3835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51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46594FA-23EE-2B26-6056-69006DC7C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Going back in time, two lineages can share a common ancestor at a rate inverse proportional to 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FC51B-CA86-E0AF-04AF-C29A5328DA89}"/>
              </a:ext>
            </a:extLst>
          </p:cNvPr>
          <p:cNvSpPr/>
          <p:nvPr/>
        </p:nvSpPr>
        <p:spPr>
          <a:xfrm>
            <a:off x="1948070" y="1690688"/>
            <a:ext cx="3756991" cy="305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8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47459744-0878-4A98-0C34-9D42F42D9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/>
              <a:t>A lineage can reassort at a rate given by the reassortment rate with each segment having originated from one parental lineage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3D1BA-46AD-EDC5-71FA-31C07D3DD8A4}"/>
              </a:ext>
            </a:extLst>
          </p:cNvPr>
          <p:cNvSpPr/>
          <p:nvPr/>
        </p:nvSpPr>
        <p:spPr>
          <a:xfrm>
            <a:off x="1948070" y="1690689"/>
            <a:ext cx="3756991" cy="2593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77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7AD9CD9F-74C5-07F2-4226-77790C7FD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More lineage share a common ancestor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F73239-AEF6-1FE1-AFA7-9A7F4706A1F6}"/>
              </a:ext>
            </a:extLst>
          </p:cNvPr>
          <p:cNvSpPr/>
          <p:nvPr/>
        </p:nvSpPr>
        <p:spPr>
          <a:xfrm>
            <a:off x="1948070" y="1690689"/>
            <a:ext cx="3756991" cy="1440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7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BAD6CF19-0691-963A-24EE-CD5C8D837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Until all lineage coalescence at the root of the phylogenetic network</a:t>
            </a:r>
          </a:p>
        </p:txBody>
      </p:sp>
    </p:spTree>
    <p:extLst>
      <p:ext uri="{BB962C8B-B14F-4D97-AF65-F5344CB8AC3E}">
        <p14:creationId xmlns:p14="http://schemas.microsoft.com/office/powerpoint/2010/main" val="23698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26076-8926-3B4B-9918-B8A88555C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9087"/>
                <a:ext cx="10515600" cy="40578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Coalescent events between any </a:t>
                </a:r>
                <a:r>
                  <a:rPr lang="en-US" sz="2400" i="1" dirty="0"/>
                  <a:t>n </a:t>
                </a:r>
                <a:r>
                  <a:rPr lang="en-US" sz="2400" dirty="0"/>
                  <a:t>coexisting network lineages happen at: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𝑁𝑒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2400" b="0" dirty="0"/>
              </a:p>
              <a:p>
                <a:r>
                  <a:rPr lang="en-US" sz="2400" dirty="0"/>
                  <a:t>Reassortment events that leave a genetic footprint on lineage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happen at a rate of: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2∗0.5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26076-8926-3B4B-9918-B8A88555C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9087"/>
                <a:ext cx="10515600" cy="4057876"/>
              </a:xfrm>
              <a:blipFill>
                <a:blip r:embed="rId2"/>
                <a:stretch>
                  <a:fillRect l="-84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C213544-63F0-0A7B-A585-A6DFD267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coalescent with reassortment models a joint coalescent and reassortment process</a:t>
            </a:r>
          </a:p>
        </p:txBody>
      </p:sp>
    </p:spTree>
    <p:extLst>
      <p:ext uri="{BB962C8B-B14F-4D97-AF65-F5344CB8AC3E}">
        <p14:creationId xmlns:p14="http://schemas.microsoft.com/office/powerpoint/2010/main" val="2045706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6076-8926-3B4B-9918-B8A88555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9087"/>
            <a:ext cx="10515600" cy="4057876"/>
          </a:xfrm>
        </p:spPr>
        <p:txBody>
          <a:bodyPr>
            <a:normAutofit/>
          </a:bodyPr>
          <a:lstStyle/>
          <a:p>
            <a:r>
              <a:rPr lang="en-US" sz="2400" dirty="0"/>
              <a:t>The reassortment rate is a function of: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The probability that co-infection occurs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probability of reassortment in a co-infected individual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success/selection of </a:t>
            </a:r>
            <a:r>
              <a:rPr lang="en-US" dirty="0" err="1"/>
              <a:t>reassortants</a:t>
            </a:r>
            <a:endParaRPr lang="en-US" dirty="0"/>
          </a:p>
          <a:p>
            <a:pPr lvl="1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13544-63F0-0A7B-A585-A6DFD267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The reassortment rate is a backwards in time rate of observing reassortment events</a:t>
            </a:r>
          </a:p>
        </p:txBody>
      </p:sp>
    </p:spTree>
    <p:extLst>
      <p:ext uri="{BB962C8B-B14F-4D97-AF65-F5344CB8AC3E}">
        <p14:creationId xmlns:p14="http://schemas.microsoft.com/office/powerpoint/2010/main" val="4277727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2892531"/>
            <a:ext cx="11814629" cy="3711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32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3919619"/>
            <a:ext cx="11814629" cy="268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42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5027193"/>
            <a:ext cx="11814629" cy="1576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</p:spTree>
    <p:extLst>
      <p:ext uri="{BB962C8B-B14F-4D97-AF65-F5344CB8AC3E}">
        <p14:creationId xmlns:p14="http://schemas.microsoft.com/office/powerpoint/2010/main" val="3478113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Explicitly modeling when and where reassortment events occurred allows us to investigate whether there are patterns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62969" y="6160958"/>
            <a:ext cx="26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EA271-D5F6-CC45-B59D-0F978ACD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FE7D7-245F-184D-9B6D-380938319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78"/>
          <a:stretch/>
        </p:blipFill>
        <p:spPr>
          <a:xfrm>
            <a:off x="1406331" y="2277270"/>
            <a:ext cx="9379337" cy="30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Reassortment and population structure can be reconstructed jointly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D9613002-8BF4-852F-6391-CB076F8B18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53577" y="1754466"/>
            <a:ext cx="410936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50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structured coalescent with reassortment can be used to reconstruct where and when reassortment occurred.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A6CEBE-D272-65B6-7D2B-DEBF273D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71" y="1317923"/>
            <a:ext cx="6008429" cy="53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6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2B13C-7406-6582-EE53-481902C8E022}"/>
              </a:ext>
            </a:extLst>
          </p:cNvPr>
          <p:cNvSpPr/>
          <p:nvPr/>
        </p:nvSpPr>
        <p:spPr>
          <a:xfrm>
            <a:off x="7317530" y="1690687"/>
            <a:ext cx="4036270" cy="5167313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FCF56-6EF5-B2DD-C25A-FDB9DACA1AE8}"/>
              </a:ext>
            </a:extLst>
          </p:cNvPr>
          <p:cNvSpPr/>
          <p:nvPr/>
        </p:nvSpPr>
        <p:spPr>
          <a:xfrm>
            <a:off x="566802" y="1659552"/>
            <a:ext cx="3372945" cy="4429375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39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Different parts of the genome of SARS-like viruses code for different ”trees”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73</a:t>
            </a:fld>
            <a:endParaRPr lang="en-US" dirty="0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851C9420-306B-5142-B835-36A8CECD1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/>
          <a:stretch/>
        </p:blipFill>
        <p:spPr bwMode="auto">
          <a:xfrm>
            <a:off x="1766801" y="1509317"/>
            <a:ext cx="8658398" cy="4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BF310-D521-D44D-9485-D5080EC450AB}"/>
              </a:ext>
            </a:extLst>
          </p:cNvPr>
          <p:cNvSpPr txBox="1"/>
          <p:nvPr/>
        </p:nvSpPr>
        <p:spPr>
          <a:xfrm>
            <a:off x="8903143" y="6123543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</a:t>
            </a:r>
            <a:r>
              <a:rPr lang="en-US" dirty="0"/>
              <a:t> et al. (2020), Nat. Mic.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5341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r>
              <a:rPr lang="en-US" dirty="0"/>
              <a:t>To switch to networks, we conceptually just replace the tree terms with networks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1F1540-2622-2A48-B4E3-81F6CC4F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412" y="2408608"/>
            <a:ext cx="10490071" cy="87678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2" y="4876833"/>
            <a:ext cx="10490071" cy="876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CE87F-3C98-A44E-B133-397081CAE412}"/>
              </a:ext>
            </a:extLst>
          </p:cNvPr>
          <p:cNvCxnSpPr>
            <a:cxnSpLocks/>
          </p:cNvCxnSpPr>
          <p:nvPr/>
        </p:nvCxnSpPr>
        <p:spPr>
          <a:xfrm>
            <a:off x="6201878" y="4081113"/>
            <a:ext cx="70906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7205878A-077E-BA4A-87B7-94D1B417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6" r="54273" b="53893"/>
          <a:stretch/>
        </p:blipFill>
        <p:spPr>
          <a:xfrm>
            <a:off x="5275307" y="3624123"/>
            <a:ext cx="500511" cy="91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D0546-94EE-094C-8E23-A227DA0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16" r="54153" b="56884"/>
          <a:stretch/>
        </p:blipFill>
        <p:spPr>
          <a:xfrm>
            <a:off x="7336999" y="3624121"/>
            <a:ext cx="565817" cy="9139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15DFE4-854C-5B44-BCB1-7FABE50A74B0}"/>
              </a:ext>
            </a:extLst>
          </p:cNvPr>
          <p:cNvSpPr/>
          <p:nvPr/>
        </p:nvSpPr>
        <p:spPr>
          <a:xfrm>
            <a:off x="4254365" y="4803006"/>
            <a:ext cx="2367815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DEEA75-E1CC-544B-977C-53452E0B023A}"/>
              </a:ext>
            </a:extLst>
          </p:cNvPr>
          <p:cNvSpPr/>
          <p:nvPr/>
        </p:nvSpPr>
        <p:spPr>
          <a:xfrm>
            <a:off x="6622181" y="4803006"/>
            <a:ext cx="1501542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968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complex recombination process can be simplified and modeled as a joint coalescence and recombination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CF4BE6-8AC5-2449-AB98-A96BD9A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416815"/>
            <a:ext cx="6330950" cy="4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Recombination events can be inferred well, but getting actual posterior support values is hard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28F56-29B9-DA14-4D37-260C9B82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66" b="32948"/>
          <a:stretch/>
        </p:blipFill>
        <p:spPr>
          <a:xfrm>
            <a:off x="990600" y="1335441"/>
            <a:ext cx="9713343" cy="4865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C630C-E8F3-CEC6-AA27-BEA890E713FB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18610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752AF2-D85A-2148-A43E-EC21CDBA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0"/>
          <a:stretch/>
        </p:blipFill>
        <p:spPr>
          <a:xfrm>
            <a:off x="838200" y="1382941"/>
            <a:ext cx="8620560" cy="5200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9547F-DEF9-879E-FA30-EFC77A53D900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68395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Evidence for a few recombination events in the recent history of SARS-CoV-2 before entering the human population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0A399-1383-8ACA-00E2-2F7428AF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57" y="1600200"/>
            <a:ext cx="9046686" cy="4523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2A028-2798-1CCB-FF0D-41A6A9FB0F3E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836735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72F4-CF67-104A-8F06-C55286BE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629" y="149291"/>
            <a:ext cx="13284797" cy="708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8D3DA-D30D-61A6-AC3F-CBB83BF3CA0D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619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analyzed SARS-like dataset contains about 300 recombination events, meaning the average number of consecutive </a:t>
            </a:r>
            <a:r>
              <a:rPr lang="en-US" sz="2800" dirty="0" err="1">
                <a:latin typeface="Helvetica" pitchFamily="2" charset="0"/>
              </a:rPr>
              <a:t>basepairs</a:t>
            </a:r>
            <a:r>
              <a:rPr lang="en-US" sz="2800" dirty="0">
                <a:latin typeface="Helvetica" pitchFamily="2" charset="0"/>
              </a:rPr>
              <a:t> that code for the same tree is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6F-B2F2-7E42-AE3E-E571DCC9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1" r="72097"/>
          <a:stretch/>
        </p:blipFill>
        <p:spPr>
          <a:xfrm>
            <a:off x="5869288" y="1743491"/>
            <a:ext cx="3866758" cy="474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7684-2253-8E43-9876-80356EBF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097" b="52427"/>
          <a:stretch/>
        </p:blipFill>
        <p:spPr>
          <a:xfrm>
            <a:off x="1456298" y="1839005"/>
            <a:ext cx="3866757" cy="4394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3EAD4B-047C-AAA4-8664-AE7C10E66C03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478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RmYN02 is the closest common ancestor to SARS-CoV-2 on most parts of the genome.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2E21-4F96-1242-9D85-4207428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48" y="1385891"/>
            <a:ext cx="9475304" cy="4737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C3DE1C-A64A-3869-0038-E542A1C5C0D4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0923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FE04-53DB-B748-BFF8-D0E86E1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" y="0"/>
            <a:ext cx="1209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1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rates vary with rates of adaptation across the genomes of seasonal coronaviruses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9E58B-AEAE-5045-885C-E55F7F1A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86" y="2091739"/>
            <a:ext cx="9904227" cy="3301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B5CA2-35E8-4605-A779-B90E05AF4368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30024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FCF56-6EF5-B2DD-C25A-FDB9DACA1AE8}"/>
              </a:ext>
            </a:extLst>
          </p:cNvPr>
          <p:cNvSpPr/>
          <p:nvPr/>
        </p:nvSpPr>
        <p:spPr>
          <a:xfrm>
            <a:off x="566802" y="1659552"/>
            <a:ext cx="6661312" cy="5129401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37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F4DE8-867E-D5C7-DC64-66F85FB5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34" y="1520670"/>
            <a:ext cx="5167532" cy="4026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037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E6EF58-A83C-141D-18B7-625D9B3C5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3" y="2123782"/>
            <a:ext cx="9764487" cy="32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71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C93C3-D7E5-90FA-F7B3-A26E4D8BF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0" y="1366842"/>
            <a:ext cx="4073521" cy="53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787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C93C3-D7E5-90FA-F7B3-A26E4D8BF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0" y="1366842"/>
            <a:ext cx="4073521" cy="5341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23DB2-F8D4-4CF2-CDA8-5768B4E5F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0" y="1366842"/>
            <a:ext cx="4073521" cy="53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37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C93C3-D7E5-90FA-F7B3-A26E4D8BF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0" y="1366842"/>
            <a:ext cx="4073521" cy="5341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23DB2-F8D4-4CF2-CDA8-5768B4E5F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0" y="1366842"/>
            <a:ext cx="4073521" cy="5341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F6CB17-98FF-D0BB-918A-386598107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0" y="1366842"/>
            <a:ext cx="4073521" cy="53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3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latin typeface="Helvetica" pitchFamily="2" charset="0"/>
              </a:rPr>
              <a:t>spA</a:t>
            </a:r>
            <a:r>
              <a:rPr lang="en-US" sz="2800" dirty="0">
                <a:latin typeface="Helvetica" pitchFamily="2" charset="0"/>
              </a:rPr>
              <a:t> is transferred between lineages more often than other plasmids with unknown function (</a:t>
            </a:r>
            <a:r>
              <a:rPr lang="en-US" sz="2800" dirty="0" err="1">
                <a:latin typeface="Helvetica" pitchFamily="2" charset="0"/>
              </a:rPr>
              <a:t>spB</a:t>
            </a:r>
            <a:r>
              <a:rPr lang="en-US" sz="2800" dirty="0">
                <a:latin typeface="Helvetica" pitchFamily="2" charset="0"/>
              </a:rPr>
              <a:t>, </a:t>
            </a:r>
            <a:r>
              <a:rPr lang="en-US" sz="2800" dirty="0" err="1">
                <a:latin typeface="Helvetica" pitchFamily="2" charset="0"/>
              </a:rPr>
              <a:t>spC</a:t>
            </a:r>
            <a:r>
              <a:rPr lang="en-US" sz="2800" dirty="0">
                <a:latin typeface="Helvetica" pitchFamily="2" charset="0"/>
              </a:rPr>
              <a:t>) and the much larger virulence plasmid</a:t>
            </a:r>
            <a:endParaRPr lang="en-US" sz="2800" i="1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482C5-C0FB-9A84-2EAF-62A082968DFA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A3402-04FB-1C36-05A4-5A4CD1BD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700692"/>
            <a:ext cx="4953000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576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ED173-BB8A-BA8A-FA70-45EF0FA66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589314"/>
            <a:ext cx="4800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3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Helvetica" pitchFamily="2" charset="0"/>
              </a:rPr>
              <a:t>Modelling the co-evolution of plasmids and chromosome improves resolution of plasmids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1086F-19BE-8A4D-1032-C15C55EC1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75" b="50000"/>
          <a:stretch/>
        </p:blipFill>
        <p:spPr>
          <a:xfrm>
            <a:off x="2831306" y="1843089"/>
            <a:ext cx="6529388" cy="332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095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482C5-C0FB-9A84-2EAF-62A082968DFA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D472E-A2B6-262A-6748-CD080F590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81"/>
          <a:stretch/>
        </p:blipFill>
        <p:spPr>
          <a:xfrm>
            <a:off x="1306285" y="-1583"/>
            <a:ext cx="3483429" cy="5965894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CD814DCA-A3AF-CC2D-99A5-29B1CDC32621}"/>
              </a:ext>
            </a:extLst>
          </p:cNvPr>
          <p:cNvSpPr/>
          <p:nvPr/>
        </p:nvSpPr>
        <p:spPr>
          <a:xfrm>
            <a:off x="5050970" y="149291"/>
            <a:ext cx="449943" cy="2550366"/>
          </a:xfrm>
          <a:custGeom>
            <a:avLst/>
            <a:gdLst>
              <a:gd name="connsiteX0" fmla="*/ 0 w 449943"/>
              <a:gd name="connsiteY0" fmla="*/ 0 h 2550366"/>
              <a:gd name="connsiteX1" fmla="*/ 224972 w 449943"/>
              <a:gd name="connsiteY1" fmla="*/ 37494 h 2550366"/>
              <a:gd name="connsiteX2" fmla="*/ 224972 w 449943"/>
              <a:gd name="connsiteY2" fmla="*/ 1237689 h 2550366"/>
              <a:gd name="connsiteX3" fmla="*/ 449944 w 449943"/>
              <a:gd name="connsiteY3" fmla="*/ 1275183 h 2550366"/>
              <a:gd name="connsiteX4" fmla="*/ 224972 w 449943"/>
              <a:gd name="connsiteY4" fmla="*/ 1312677 h 2550366"/>
              <a:gd name="connsiteX5" fmla="*/ 224972 w 449943"/>
              <a:gd name="connsiteY5" fmla="*/ 2512872 h 2550366"/>
              <a:gd name="connsiteX6" fmla="*/ 0 w 449943"/>
              <a:gd name="connsiteY6" fmla="*/ 2550366 h 2550366"/>
              <a:gd name="connsiteX7" fmla="*/ 0 w 449943"/>
              <a:gd name="connsiteY7" fmla="*/ 0 h 2550366"/>
              <a:gd name="connsiteX0" fmla="*/ 0 w 449943"/>
              <a:gd name="connsiteY0" fmla="*/ 0 h 2550366"/>
              <a:gd name="connsiteX1" fmla="*/ 224972 w 449943"/>
              <a:gd name="connsiteY1" fmla="*/ 37494 h 2550366"/>
              <a:gd name="connsiteX2" fmla="*/ 224972 w 449943"/>
              <a:gd name="connsiteY2" fmla="*/ 1237689 h 2550366"/>
              <a:gd name="connsiteX3" fmla="*/ 449944 w 449943"/>
              <a:gd name="connsiteY3" fmla="*/ 1275183 h 2550366"/>
              <a:gd name="connsiteX4" fmla="*/ 224972 w 449943"/>
              <a:gd name="connsiteY4" fmla="*/ 1312677 h 2550366"/>
              <a:gd name="connsiteX5" fmla="*/ 224972 w 449943"/>
              <a:gd name="connsiteY5" fmla="*/ 2512872 h 2550366"/>
              <a:gd name="connsiteX6" fmla="*/ 0 w 449943"/>
              <a:gd name="connsiteY6" fmla="*/ 2550366 h 255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943" h="2550366" stroke="0" extrusionOk="0">
                <a:moveTo>
                  <a:pt x="0" y="0"/>
                </a:moveTo>
                <a:cubicBezTo>
                  <a:pt x="123613" y="-392"/>
                  <a:pt x="222729" y="17629"/>
                  <a:pt x="224972" y="37494"/>
                </a:cubicBezTo>
                <a:cubicBezTo>
                  <a:pt x="121623" y="192176"/>
                  <a:pt x="156071" y="814442"/>
                  <a:pt x="224972" y="1237689"/>
                </a:cubicBezTo>
                <a:cubicBezTo>
                  <a:pt x="217913" y="1265289"/>
                  <a:pt x="322890" y="1290690"/>
                  <a:pt x="449944" y="1275183"/>
                </a:cubicBezTo>
                <a:cubicBezTo>
                  <a:pt x="323092" y="1273759"/>
                  <a:pt x="228484" y="1293648"/>
                  <a:pt x="224972" y="1312677"/>
                </a:cubicBezTo>
                <a:cubicBezTo>
                  <a:pt x="306690" y="1613610"/>
                  <a:pt x="269439" y="2128079"/>
                  <a:pt x="224972" y="2512872"/>
                </a:cubicBezTo>
                <a:cubicBezTo>
                  <a:pt x="222633" y="2533221"/>
                  <a:pt x="115162" y="2558922"/>
                  <a:pt x="0" y="2550366"/>
                </a:cubicBezTo>
                <a:cubicBezTo>
                  <a:pt x="48231" y="1889238"/>
                  <a:pt x="-84455" y="809761"/>
                  <a:pt x="0" y="0"/>
                </a:cubicBezTo>
                <a:close/>
              </a:path>
              <a:path w="449943" h="2550366" fill="none" extrusionOk="0">
                <a:moveTo>
                  <a:pt x="0" y="0"/>
                </a:moveTo>
                <a:cubicBezTo>
                  <a:pt x="123931" y="-23"/>
                  <a:pt x="223726" y="14248"/>
                  <a:pt x="224972" y="37494"/>
                </a:cubicBezTo>
                <a:cubicBezTo>
                  <a:pt x="146485" y="621074"/>
                  <a:pt x="242780" y="942667"/>
                  <a:pt x="224972" y="1237689"/>
                </a:cubicBezTo>
                <a:cubicBezTo>
                  <a:pt x="223120" y="1261707"/>
                  <a:pt x="332325" y="1280109"/>
                  <a:pt x="449944" y="1275183"/>
                </a:cubicBezTo>
                <a:cubicBezTo>
                  <a:pt x="325564" y="1278307"/>
                  <a:pt x="227559" y="1290435"/>
                  <a:pt x="224972" y="1312677"/>
                </a:cubicBezTo>
                <a:cubicBezTo>
                  <a:pt x="183235" y="1675681"/>
                  <a:pt x="326079" y="2252937"/>
                  <a:pt x="224972" y="2512872"/>
                </a:cubicBezTo>
                <a:cubicBezTo>
                  <a:pt x="228851" y="2541260"/>
                  <a:pt x="108068" y="2558899"/>
                  <a:pt x="0" y="2550366"/>
                </a:cubicBezTo>
              </a:path>
              <a:path w="449943" h="2550366" fill="none" stroke="0" extrusionOk="0">
                <a:moveTo>
                  <a:pt x="0" y="0"/>
                </a:moveTo>
                <a:cubicBezTo>
                  <a:pt x="125601" y="757"/>
                  <a:pt x="227541" y="17405"/>
                  <a:pt x="224972" y="37494"/>
                </a:cubicBezTo>
                <a:cubicBezTo>
                  <a:pt x="190455" y="161666"/>
                  <a:pt x="247916" y="953487"/>
                  <a:pt x="224972" y="1237689"/>
                </a:cubicBezTo>
                <a:cubicBezTo>
                  <a:pt x="232851" y="1270125"/>
                  <a:pt x="326369" y="1282169"/>
                  <a:pt x="449944" y="1275183"/>
                </a:cubicBezTo>
                <a:cubicBezTo>
                  <a:pt x="326166" y="1275908"/>
                  <a:pt x="226494" y="1293834"/>
                  <a:pt x="224972" y="1312677"/>
                </a:cubicBezTo>
                <a:cubicBezTo>
                  <a:pt x="131885" y="1439959"/>
                  <a:pt x="171042" y="2158522"/>
                  <a:pt x="224972" y="2512872"/>
                </a:cubicBezTo>
                <a:cubicBezTo>
                  <a:pt x="204862" y="2536881"/>
                  <a:pt x="119249" y="2546916"/>
                  <a:pt x="0" y="2550366"/>
                </a:cubicBezTo>
              </a:path>
            </a:pathLst>
          </a:custGeom>
          <a:ln w="34925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916903A-B132-3232-7BCC-D69E426A1A5D}"/>
              </a:ext>
            </a:extLst>
          </p:cNvPr>
          <p:cNvSpPr/>
          <p:nvPr/>
        </p:nvSpPr>
        <p:spPr>
          <a:xfrm>
            <a:off x="5050969" y="2743200"/>
            <a:ext cx="449943" cy="3062514"/>
          </a:xfrm>
          <a:custGeom>
            <a:avLst/>
            <a:gdLst>
              <a:gd name="connsiteX0" fmla="*/ 0 w 449943"/>
              <a:gd name="connsiteY0" fmla="*/ 0 h 3062514"/>
              <a:gd name="connsiteX1" fmla="*/ 224972 w 449943"/>
              <a:gd name="connsiteY1" fmla="*/ 37494 h 3062514"/>
              <a:gd name="connsiteX2" fmla="*/ 224972 w 449943"/>
              <a:gd name="connsiteY2" fmla="*/ 1493763 h 3062514"/>
              <a:gd name="connsiteX3" fmla="*/ 449944 w 449943"/>
              <a:gd name="connsiteY3" fmla="*/ 1531257 h 3062514"/>
              <a:gd name="connsiteX4" fmla="*/ 224972 w 449943"/>
              <a:gd name="connsiteY4" fmla="*/ 1568751 h 3062514"/>
              <a:gd name="connsiteX5" fmla="*/ 224972 w 449943"/>
              <a:gd name="connsiteY5" fmla="*/ 3025020 h 3062514"/>
              <a:gd name="connsiteX6" fmla="*/ 0 w 449943"/>
              <a:gd name="connsiteY6" fmla="*/ 3062514 h 3062514"/>
              <a:gd name="connsiteX7" fmla="*/ 0 w 449943"/>
              <a:gd name="connsiteY7" fmla="*/ 0 h 3062514"/>
              <a:gd name="connsiteX0" fmla="*/ 0 w 449943"/>
              <a:gd name="connsiteY0" fmla="*/ 0 h 3062514"/>
              <a:gd name="connsiteX1" fmla="*/ 224972 w 449943"/>
              <a:gd name="connsiteY1" fmla="*/ 37494 h 3062514"/>
              <a:gd name="connsiteX2" fmla="*/ 224972 w 449943"/>
              <a:gd name="connsiteY2" fmla="*/ 1493763 h 3062514"/>
              <a:gd name="connsiteX3" fmla="*/ 449944 w 449943"/>
              <a:gd name="connsiteY3" fmla="*/ 1531257 h 3062514"/>
              <a:gd name="connsiteX4" fmla="*/ 224972 w 449943"/>
              <a:gd name="connsiteY4" fmla="*/ 1568751 h 3062514"/>
              <a:gd name="connsiteX5" fmla="*/ 224972 w 449943"/>
              <a:gd name="connsiteY5" fmla="*/ 3025020 h 3062514"/>
              <a:gd name="connsiteX6" fmla="*/ 0 w 449943"/>
              <a:gd name="connsiteY6" fmla="*/ 3062514 h 306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943" h="3062514" stroke="0" extrusionOk="0">
                <a:moveTo>
                  <a:pt x="0" y="0"/>
                </a:moveTo>
                <a:cubicBezTo>
                  <a:pt x="123613" y="-392"/>
                  <a:pt x="222729" y="17629"/>
                  <a:pt x="224972" y="37494"/>
                </a:cubicBezTo>
                <a:cubicBezTo>
                  <a:pt x="320220" y="332257"/>
                  <a:pt x="246651" y="1326923"/>
                  <a:pt x="224972" y="1493763"/>
                </a:cubicBezTo>
                <a:cubicBezTo>
                  <a:pt x="217913" y="1521363"/>
                  <a:pt x="322890" y="1546764"/>
                  <a:pt x="449944" y="1531257"/>
                </a:cubicBezTo>
                <a:cubicBezTo>
                  <a:pt x="323092" y="1529833"/>
                  <a:pt x="228484" y="1549722"/>
                  <a:pt x="224972" y="1568751"/>
                </a:cubicBezTo>
                <a:cubicBezTo>
                  <a:pt x="218750" y="2099750"/>
                  <a:pt x="251040" y="2740600"/>
                  <a:pt x="224972" y="3025020"/>
                </a:cubicBezTo>
                <a:cubicBezTo>
                  <a:pt x="222633" y="3045369"/>
                  <a:pt x="115162" y="3071070"/>
                  <a:pt x="0" y="3062514"/>
                </a:cubicBezTo>
                <a:cubicBezTo>
                  <a:pt x="48231" y="1820959"/>
                  <a:pt x="-84455" y="730207"/>
                  <a:pt x="0" y="0"/>
                </a:cubicBezTo>
                <a:close/>
              </a:path>
              <a:path w="449943" h="3062514" fill="none" extrusionOk="0">
                <a:moveTo>
                  <a:pt x="0" y="0"/>
                </a:moveTo>
                <a:cubicBezTo>
                  <a:pt x="123931" y="-23"/>
                  <a:pt x="223726" y="14248"/>
                  <a:pt x="224972" y="37494"/>
                </a:cubicBezTo>
                <a:cubicBezTo>
                  <a:pt x="236808" y="418408"/>
                  <a:pt x="143207" y="987497"/>
                  <a:pt x="224972" y="1493763"/>
                </a:cubicBezTo>
                <a:cubicBezTo>
                  <a:pt x="223120" y="1517781"/>
                  <a:pt x="332325" y="1536183"/>
                  <a:pt x="449944" y="1531257"/>
                </a:cubicBezTo>
                <a:cubicBezTo>
                  <a:pt x="325564" y="1534381"/>
                  <a:pt x="227559" y="1546509"/>
                  <a:pt x="224972" y="1568751"/>
                </a:cubicBezTo>
                <a:cubicBezTo>
                  <a:pt x="286677" y="1967895"/>
                  <a:pt x="202801" y="2542283"/>
                  <a:pt x="224972" y="3025020"/>
                </a:cubicBezTo>
                <a:cubicBezTo>
                  <a:pt x="228851" y="3053408"/>
                  <a:pt x="108068" y="3071047"/>
                  <a:pt x="0" y="3062514"/>
                </a:cubicBezTo>
              </a:path>
              <a:path w="449943" h="3062514" fill="none" stroke="0" extrusionOk="0">
                <a:moveTo>
                  <a:pt x="0" y="0"/>
                </a:moveTo>
                <a:cubicBezTo>
                  <a:pt x="125601" y="757"/>
                  <a:pt x="227541" y="17405"/>
                  <a:pt x="224972" y="37494"/>
                </a:cubicBezTo>
                <a:cubicBezTo>
                  <a:pt x="322492" y="421837"/>
                  <a:pt x="143803" y="1030335"/>
                  <a:pt x="224972" y="1493763"/>
                </a:cubicBezTo>
                <a:cubicBezTo>
                  <a:pt x="232851" y="1526199"/>
                  <a:pt x="326369" y="1538243"/>
                  <a:pt x="449944" y="1531257"/>
                </a:cubicBezTo>
                <a:cubicBezTo>
                  <a:pt x="326166" y="1531982"/>
                  <a:pt x="226494" y="1549908"/>
                  <a:pt x="224972" y="1568751"/>
                </a:cubicBezTo>
                <a:cubicBezTo>
                  <a:pt x="313863" y="2136659"/>
                  <a:pt x="137852" y="2805528"/>
                  <a:pt x="224972" y="3025020"/>
                </a:cubicBezTo>
                <a:cubicBezTo>
                  <a:pt x="204862" y="3049029"/>
                  <a:pt x="119249" y="3059064"/>
                  <a:pt x="0" y="3062514"/>
                </a:cubicBezTo>
              </a:path>
            </a:pathLst>
          </a:custGeom>
          <a:ln w="34925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E7346-7A00-DF16-6656-26195850AFD4}"/>
              </a:ext>
            </a:extLst>
          </p:cNvPr>
          <p:cNvSpPr txBox="1"/>
          <p:nvPr/>
        </p:nvSpPr>
        <p:spPr>
          <a:xfrm>
            <a:off x="5531336" y="1049722"/>
            <a:ext cx="461665" cy="111825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S. </a:t>
            </a:r>
            <a:r>
              <a:rPr lang="en-US" dirty="0" err="1">
                <a:latin typeface="Helvetica" pitchFamily="2" charset="0"/>
              </a:rPr>
              <a:t>flexneri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6B66F-7B5B-5E7C-A4B7-4E75AC8B2E19}"/>
              </a:ext>
            </a:extLst>
          </p:cNvPr>
          <p:cNvSpPr txBox="1"/>
          <p:nvPr/>
        </p:nvSpPr>
        <p:spPr>
          <a:xfrm>
            <a:off x="5542921" y="3907690"/>
            <a:ext cx="461665" cy="9258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S. </a:t>
            </a:r>
            <a:r>
              <a:rPr lang="en-US" dirty="0" err="1">
                <a:latin typeface="Helvetica" pitchFamily="2" charset="0"/>
              </a:rPr>
              <a:t>sonei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B6D7B5F-D0FD-E8DB-A863-E63366568B66}"/>
              </a:ext>
            </a:extLst>
          </p:cNvPr>
          <p:cNvSpPr txBox="1">
            <a:spLocks/>
          </p:cNvSpPr>
          <p:nvPr/>
        </p:nvSpPr>
        <p:spPr>
          <a:xfrm>
            <a:off x="6508262" y="149290"/>
            <a:ext cx="5683737" cy="2956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ancestral history of pKSR100  shows multiple jumps between bacterial lineages of </a:t>
            </a:r>
            <a:r>
              <a:rPr lang="en-US" sz="2800" i="1" dirty="0">
                <a:latin typeface="Helvetica" pitchFamily="2" charset="0"/>
              </a:rPr>
              <a:t>S. </a:t>
            </a:r>
            <a:r>
              <a:rPr lang="en-US" sz="2800" i="1" dirty="0" err="1">
                <a:latin typeface="Helvetica" pitchFamily="2" charset="0"/>
              </a:rPr>
              <a:t>sonnei</a:t>
            </a:r>
            <a:r>
              <a:rPr lang="en-US" sz="2800" dirty="0">
                <a:latin typeface="Helvetica" pitchFamily="2" charset="0"/>
              </a:rPr>
              <a:t> and </a:t>
            </a:r>
            <a:r>
              <a:rPr lang="en-US" sz="2800" i="1" dirty="0">
                <a:latin typeface="Helvetica" pitchFamily="2" charset="0"/>
              </a:rPr>
              <a:t>S. </a:t>
            </a:r>
            <a:r>
              <a:rPr lang="en-US" sz="2800" i="1" dirty="0" err="1">
                <a:latin typeface="Helvetica" pitchFamily="2" charset="0"/>
              </a:rPr>
              <a:t>flexneri</a:t>
            </a:r>
            <a:endParaRPr lang="en-US" sz="28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8621484" y="149290"/>
            <a:ext cx="3570515" cy="2956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Reconstructing the co-evolutionary history of the core chromosome and plasmid allows mapping host switches onto the plasmid tree</a:t>
            </a:r>
            <a:endParaRPr lang="en-US" sz="2800" i="1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482C5-C0FB-9A84-2EAF-62A082968DFA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D472E-A2B6-262A-6748-CD080F590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5" y="-1583"/>
            <a:ext cx="7315200" cy="5965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C1490-E46D-6D32-C67E-B1BDF6F6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85" y="-1583"/>
            <a:ext cx="7315200" cy="5965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5781F1-2423-9324-EE02-9EA803834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65" t="10988" r="34336" b="77666"/>
          <a:stretch/>
        </p:blipFill>
        <p:spPr>
          <a:xfrm>
            <a:off x="6096000" y="4595472"/>
            <a:ext cx="3862332" cy="8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2764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482C5-C0FB-9A84-2EAF-62A082968DFA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1DDCB-3244-8048-11FB-8BE0F988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493" y="1988931"/>
            <a:ext cx="4269014" cy="35622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263D46-0156-A4A8-8A38-5613CB36239F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Multiple instances of cross-species transfer of psk100, carrying the blaCTX-M-27 gene mediating resistance to extended-spectrum beta-lactams</a:t>
            </a:r>
          </a:p>
        </p:txBody>
      </p:sp>
    </p:spTree>
    <p:extLst>
      <p:ext uri="{BB962C8B-B14F-4D97-AF65-F5344CB8AC3E}">
        <p14:creationId xmlns:p14="http://schemas.microsoft.com/office/powerpoint/2010/main" val="16783800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482C5-C0FB-9A84-2EAF-62A082968DFA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263D46-0156-A4A8-8A38-5613CB36239F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Expansion of pSKR100 in the last decade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C31C4-E295-7A32-4C6F-CC279EE2E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600200"/>
            <a:ext cx="8788400" cy="39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28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8391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3517</Words>
  <Application>Microsoft Macintosh PowerPoint</Application>
  <PresentationFormat>Widescreen</PresentationFormat>
  <Paragraphs>345</Paragraphs>
  <Slides>100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Cambria Math</vt:lpstr>
      <vt:lpstr>Helvetica</vt:lpstr>
      <vt:lpstr>Office Theme</vt:lpstr>
      <vt:lpstr>Phylodynamics for recombining pathogens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data: We know who was infected with which pathogen and sequence and when they were sampled</vt:lpstr>
      <vt:lpstr>Phylogenetics allows us to infer the shared ancestral history of the different pathogens</vt:lpstr>
      <vt:lpstr>Phylogenetic trees are formed by population processes and contain information about them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Exploring the posterior probability distribution using Markov chain Monte Carlo (MCMC)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Using only part of pathogen genomes reduces time resolution</vt:lpstr>
      <vt:lpstr>Consider different parts of a genome to be independent. (Sometimes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To perform inference of phylogenetic networks, we have to introduce a new inference approach</vt:lpstr>
      <vt:lpstr>To infer phylogenetic networks, we need the following</vt:lpstr>
      <vt:lpstr>To infer phylogenetic networks, we need the following</vt:lpstr>
      <vt:lpstr>To infer phylogenetic networks, we need the following</vt:lpstr>
      <vt:lpstr>To explore         of phylogenetic networks, we need to “operate” on the networks</vt:lpstr>
      <vt:lpstr>      can be expressed as the product of tree likelihoods</vt:lpstr>
      <vt:lpstr>models as a coalescent and reassortment/recombination/plasmid transfer process</vt:lpstr>
      <vt:lpstr>models as a coalescent and reassortment/recombination/plasmid transfer process</vt:lpstr>
      <vt:lpstr>The genome of Influenza in organized in several separated segments</vt:lpstr>
      <vt:lpstr>Reassortment leads to a reshuffling of segments from different ancestral lineages</vt:lpstr>
      <vt:lpstr>Reassortment between subtypes can create progenitors with segments that originate from different parents</vt:lpstr>
      <vt:lpstr>Three samples of a hypothetical influenza virus with three segments</vt:lpstr>
      <vt:lpstr>Going back in time, two lineages can share a common ancestor at a rate inverse proportional to Ne</vt:lpstr>
      <vt:lpstr>A lineage can reassort at a rate given by the reassortment rate with each segment having originated from one parental lineage</vt:lpstr>
      <vt:lpstr>More lineage share a common ancestor</vt:lpstr>
      <vt:lpstr>Until all lineage coalescence at the root of the phylogenetic network</vt:lpstr>
      <vt:lpstr>The coalescent with reassortment models a joint coalescent and reassortment process</vt:lpstr>
      <vt:lpstr>The reassortment rate is a backwards in time rate of observing reassortment events</vt:lpstr>
      <vt:lpstr>Bayesian inference allows us to infer the posterior distributions of:</vt:lpstr>
      <vt:lpstr>Bayesian inference allows us to infer the posterior distributions of:</vt:lpstr>
      <vt:lpstr>Bayesian inference allows us to infer the posterior distributions of:</vt:lpstr>
      <vt:lpstr>Bayesian inference allows us to infer the posterior distributions of:</vt:lpstr>
      <vt:lpstr>CoalRe allows inferring reassortment networks, reassortment rates etc. jointly</vt:lpstr>
      <vt:lpstr>Correctly modelling the reassortment process impact precision and reduces bias</vt:lpstr>
      <vt:lpstr>PowerPoint Presentation</vt:lpstr>
      <vt:lpstr>PowerPoint Presentation</vt:lpstr>
      <vt:lpstr>PowerPoint Presentation</vt:lpstr>
      <vt:lpstr>models as a coalescent and reassortment/recombination/plasmid transfer process</vt:lpstr>
      <vt:lpstr>PowerPoint Presentation</vt:lpstr>
      <vt:lpstr>To switch to networks, we conceptually just replace the tree terms with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as a coalescent and reassortment/recombination/plasmid transfer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Some reading material 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42</cp:revision>
  <dcterms:created xsi:type="dcterms:W3CDTF">2020-07-05T17:44:26Z</dcterms:created>
  <dcterms:modified xsi:type="dcterms:W3CDTF">2023-07-11T18:04:31Z</dcterms:modified>
</cp:coreProperties>
</file>